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79" r:id="rId5"/>
    <p:sldId id="260" r:id="rId6"/>
    <p:sldId id="264" r:id="rId7"/>
    <p:sldId id="259" r:id="rId8"/>
    <p:sldId id="258" r:id="rId9"/>
    <p:sldId id="262" r:id="rId10"/>
    <p:sldId id="280" r:id="rId11"/>
    <p:sldId id="281" r:id="rId12"/>
    <p:sldId id="282" r:id="rId13"/>
    <p:sldId id="263" r:id="rId14"/>
    <p:sldId id="265" r:id="rId15"/>
    <p:sldId id="266" r:id="rId16"/>
    <p:sldId id="267" r:id="rId17"/>
    <p:sldId id="268" r:id="rId18"/>
    <p:sldId id="269" r:id="rId19"/>
    <p:sldId id="275" r:id="rId20"/>
    <p:sldId id="276" r:id="rId21"/>
    <p:sldId id="277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0F2DDE-FC1F-41F9-93D4-824CC940CD39}">
          <p14:sldIdLst>
            <p14:sldId id="256"/>
            <p14:sldId id="257"/>
            <p14:sldId id="279"/>
            <p14:sldId id="260"/>
            <p14:sldId id="264"/>
            <p14:sldId id="259"/>
            <p14:sldId id="258"/>
            <p14:sldId id="262"/>
            <p14:sldId id="280"/>
            <p14:sldId id="281"/>
            <p14:sldId id="282"/>
            <p14:sldId id="263"/>
            <p14:sldId id="265"/>
            <p14:sldId id="266"/>
            <p14:sldId id="267"/>
            <p14:sldId id="268"/>
            <p14:sldId id="269"/>
            <p14:sldId id="275"/>
            <p14:sldId id="276"/>
            <p14:sldId id="277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45" d="100"/>
          <a:sy n="45" d="100"/>
        </p:scale>
        <p:origin x="30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6C1379-F1AB-48AB-B9F7-C860A1D3F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E42403-1495-479E-8120-B5F3FEF78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6156-9563-45B3-92CB-1E37957AFD36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83980-B4F3-445E-B37E-3526E40E3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5144B-A426-4BE7-B606-E902735CC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76-E30B-4878-961F-3D8E221CD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80D-268D-4E5D-A4BC-3F2C6CE861CA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8880-6343-4415-8E86-D4680F9D5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9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1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3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0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3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60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6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4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1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5BEA092-B6E7-4E30-B063-E2A1EC6AD2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E5439B36-1CB6-492A-868A-D419807A4B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A47CA005-DDE3-4EC8-A7C1-6695524679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3225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CC5B36C-24FF-4E23-B331-AFC78DAB6B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3225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764B423B-FBB7-464E-B816-D2F6826116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CA4044CF-DBAF-48EB-9E63-E06256636E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43338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6">
            <a:extLst>
              <a:ext uri="{FF2B5EF4-FFF2-40B4-BE49-F238E27FC236}">
                <a16:creationId xmlns:a16="http://schemas.microsoft.com/office/drawing/2014/main" id="{2352F8BC-6420-4B32-8698-6C06F96759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34589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21BE0CE6-61D0-481D-B123-E80841194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70307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F324B42-0492-4F8E-8597-43C52510D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00" y="88452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2BE1BAF1-172E-4563-85AC-1844C4ECCD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3225" y="904493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5D5A0-D1E9-460E-BA24-94C76592DF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00" y="379333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98E4D8C1-75E6-4F6F-9692-B900B8C670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3225" y="3787649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42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CAC1-D5E7-4048-92F1-9277CC503F36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60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4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3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pn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/>
              <a:t>- 10</a:t>
            </a:r>
            <a:r>
              <a:rPr lang="ko-KR" altLang="en-US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97017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지수현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2020.05.26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7107D-434B-47EC-B975-EC2803D6C8A4}"/>
              </a:ext>
            </a:extLst>
          </p:cNvPr>
          <p:cNvSpPr txBox="1"/>
          <p:nvPr/>
        </p:nvSpPr>
        <p:spPr>
          <a:xfrm>
            <a:off x="332691" y="911869"/>
            <a:ext cx="71752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==6){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6");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(6);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==7){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7");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(7);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==8){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8");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(8);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==9){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9");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(9);</a:t>
            </a:r>
          </a:p>
          <a:p>
            <a:r>
              <a:rPr lang="en-US" altLang="ko-KR" sz="2400" dirty="0"/>
              <a:t>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9E377-4CD1-49C7-B52E-694974220782}"/>
              </a:ext>
            </a:extLst>
          </p:cNvPr>
          <p:cNvSpPr txBox="1"/>
          <p:nvPr/>
        </p:nvSpPr>
        <p:spPr>
          <a:xfrm>
            <a:off x="6222638" y="1153506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6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6”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6</a:t>
            </a:r>
            <a:r>
              <a:rPr lang="ko-KR" altLang="en-US" sz="2000" dirty="0"/>
              <a:t>을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06BD-AAC1-4A91-9CED-1C30617DF766}"/>
              </a:ext>
            </a:extLst>
          </p:cNvPr>
          <p:cNvSpPr txBox="1"/>
          <p:nvPr/>
        </p:nvSpPr>
        <p:spPr>
          <a:xfrm>
            <a:off x="6222638" y="2520820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7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7”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7</a:t>
            </a:r>
            <a:r>
              <a:rPr lang="ko-KR" altLang="en-US" sz="2000" dirty="0"/>
              <a:t>을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CA66C-9EF6-4286-B901-A78D315A5ACF}"/>
              </a:ext>
            </a:extLst>
          </p:cNvPr>
          <p:cNvSpPr txBox="1"/>
          <p:nvPr/>
        </p:nvSpPr>
        <p:spPr>
          <a:xfrm>
            <a:off x="6222639" y="3888134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8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8”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8</a:t>
            </a:r>
            <a:r>
              <a:rPr lang="ko-KR" altLang="en-US" sz="2000" dirty="0"/>
              <a:t>을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6AB3B-48E2-45A2-AE1A-AFB703933E3E}"/>
              </a:ext>
            </a:extLst>
          </p:cNvPr>
          <p:cNvSpPr txBox="1"/>
          <p:nvPr/>
        </p:nvSpPr>
        <p:spPr>
          <a:xfrm>
            <a:off x="6222638" y="5365462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9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9”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9</a:t>
            </a:r>
            <a:r>
              <a:rPr lang="ko-KR" altLang="en-US" sz="2000" dirty="0"/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224983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7107D-434B-47EC-B975-EC2803D6C8A4}"/>
              </a:ext>
            </a:extLst>
          </p:cNvPr>
          <p:cNvSpPr txBox="1"/>
          <p:nvPr/>
        </p:nvSpPr>
        <p:spPr>
          <a:xfrm>
            <a:off x="332691" y="1344131"/>
            <a:ext cx="7175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==0){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0");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(0);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9C047-3469-4934-859E-8DB39F40824F}"/>
              </a:ext>
            </a:extLst>
          </p:cNvPr>
          <p:cNvSpPr txBox="1"/>
          <p:nvPr/>
        </p:nvSpPr>
        <p:spPr>
          <a:xfrm>
            <a:off x="5799645" y="1344131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0”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0</a:t>
            </a:r>
            <a:r>
              <a:rPr lang="ko-KR" altLang="en-US" sz="2000" dirty="0"/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216403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 descr="모니터, 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1DF5CDCA-4B99-43EC-9671-EB3FF76D2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9351"/>
            <a:ext cx="4979276" cy="523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110057" y="1070867"/>
            <a:ext cx="524374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</a:t>
            </a:r>
            <a:r>
              <a:rPr lang="en-US" altLang="ko-KR" dirty="0"/>
              <a:t>: </a:t>
            </a:r>
            <a:r>
              <a:rPr lang="ko-KR" altLang="en-US" dirty="0"/>
              <a:t>블루투스 연결 가능 목록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블루투스 연결 </a:t>
            </a:r>
            <a:r>
              <a:rPr lang="en-US" altLang="ko-KR" dirty="0"/>
              <a:t>: </a:t>
            </a:r>
            <a:r>
              <a:rPr lang="ko-KR" altLang="en-US" dirty="0"/>
              <a:t>연결여부 상태를 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연결 끊기 </a:t>
            </a:r>
            <a:r>
              <a:rPr lang="en-US" altLang="ko-KR" dirty="0"/>
              <a:t>: 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1 : 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1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2 : </a:t>
            </a:r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2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3 : </a:t>
            </a:r>
            <a:r>
              <a:rPr lang="ko-KR" altLang="en-US" dirty="0"/>
              <a:t>버튼 </a:t>
            </a:r>
            <a:r>
              <a:rPr lang="en-US" altLang="ko-KR" dirty="0"/>
              <a:t>3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3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/>
              <a:t>수평배치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4 : </a:t>
            </a:r>
            <a:r>
              <a:rPr lang="ko-KR" altLang="en-US" dirty="0"/>
              <a:t>버튼 </a:t>
            </a:r>
            <a:r>
              <a:rPr lang="en-US" altLang="ko-KR" dirty="0"/>
              <a:t>4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4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5 : </a:t>
            </a:r>
            <a:r>
              <a:rPr lang="ko-KR" altLang="en-US" dirty="0"/>
              <a:t>버튼 </a:t>
            </a:r>
            <a:r>
              <a:rPr lang="en-US" altLang="ko-KR" dirty="0"/>
              <a:t>5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5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6 : </a:t>
            </a:r>
            <a:r>
              <a:rPr lang="ko-KR" altLang="en-US" dirty="0"/>
              <a:t>버튼 </a:t>
            </a:r>
            <a:r>
              <a:rPr lang="en-US" altLang="ko-KR" dirty="0"/>
              <a:t>6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6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/>
              <a:t>수평배치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7 : </a:t>
            </a:r>
            <a:r>
              <a:rPr lang="ko-KR" altLang="en-US" dirty="0"/>
              <a:t>버튼 </a:t>
            </a:r>
            <a:r>
              <a:rPr lang="en-US" altLang="ko-KR" dirty="0"/>
              <a:t>7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7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8 : </a:t>
            </a:r>
            <a:r>
              <a:rPr lang="ko-KR" altLang="en-US" dirty="0"/>
              <a:t>버튼 </a:t>
            </a:r>
            <a:r>
              <a:rPr lang="en-US" altLang="ko-KR" dirty="0"/>
              <a:t>8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8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9 : </a:t>
            </a:r>
            <a:r>
              <a:rPr lang="ko-KR" altLang="en-US" dirty="0"/>
              <a:t>버튼 </a:t>
            </a:r>
            <a:r>
              <a:rPr lang="en-US" altLang="ko-KR" dirty="0"/>
              <a:t>9</a:t>
            </a:r>
            <a:r>
              <a:rPr lang="ko-KR" altLang="en-US" dirty="0"/>
              <a:t>을 누르면 세그먼트에 </a:t>
            </a:r>
            <a:r>
              <a:rPr lang="en-US" altLang="ko-KR" dirty="0"/>
              <a:t>9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83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 descr="모니터, 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1DF5CDCA-4B99-43EC-9671-EB3FF76D2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9351"/>
            <a:ext cx="4979276" cy="523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110057" y="1070867"/>
            <a:ext cx="4729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 시계</a:t>
            </a:r>
            <a:r>
              <a:rPr lang="en-US" altLang="ko-KR" dirty="0"/>
              <a:t>1 : </a:t>
            </a:r>
            <a:r>
              <a:rPr lang="ko-KR" altLang="en-US" dirty="0"/>
              <a:t>블루투스 클라이언트의 타이머 작동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블루투스 클라이언트</a:t>
            </a:r>
            <a:r>
              <a:rPr lang="en-US" altLang="ko-KR" dirty="0"/>
              <a:t>1: </a:t>
            </a:r>
            <a:r>
              <a:rPr lang="ko-KR" altLang="en-US" dirty="0"/>
              <a:t>데이터를 송</a:t>
            </a:r>
            <a:r>
              <a:rPr lang="en-US" altLang="ko-KR" dirty="0"/>
              <a:t>/</a:t>
            </a:r>
            <a:r>
              <a:rPr lang="ko-KR" altLang="en-US" dirty="0"/>
              <a:t>수신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-   </a:t>
            </a:r>
            <a:r>
              <a:rPr lang="ko-KR" altLang="en-US" dirty="0"/>
              <a:t>알림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연결 여부에 따른 안내 창 출력</a:t>
            </a:r>
          </a:p>
        </p:txBody>
      </p:sp>
    </p:spTree>
    <p:extLst>
      <p:ext uri="{BB962C8B-B14F-4D97-AF65-F5344CB8AC3E}">
        <p14:creationId xmlns:p14="http://schemas.microsoft.com/office/powerpoint/2010/main" val="229250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657381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9B7F1F3-3372-47AF-9389-0CF9C372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" r="37293" b="1"/>
          <a:stretch/>
        </p:blipFill>
        <p:spPr>
          <a:xfrm>
            <a:off x="547402" y="1070867"/>
            <a:ext cx="5083629" cy="5501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5D2460-9D66-4276-8ADD-34B10CBA87FB}"/>
              </a:ext>
            </a:extLst>
          </p:cNvPr>
          <p:cNvSpPr txBox="1"/>
          <p:nvPr/>
        </p:nvSpPr>
        <p:spPr>
          <a:xfrm>
            <a:off x="5932123" y="1070867"/>
            <a:ext cx="542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전역변수 </a:t>
            </a:r>
            <a:r>
              <a:rPr lang="en-US" altLang="ko-KR" dirty="0"/>
              <a:t>: </a:t>
            </a:r>
            <a:r>
              <a:rPr lang="ko-KR" altLang="en-US" dirty="0"/>
              <a:t>전역변수를 </a:t>
            </a:r>
            <a:r>
              <a:rPr lang="en-US" altLang="ko-KR" dirty="0"/>
              <a:t>0</a:t>
            </a:r>
            <a:r>
              <a:rPr lang="ko-KR" altLang="en-US" dirty="0"/>
              <a:t>으로 설정하여 초기값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CD510-2704-4C8C-A177-B3BC87E07B67}"/>
              </a:ext>
            </a:extLst>
          </p:cNvPr>
          <p:cNvSpPr txBox="1"/>
          <p:nvPr/>
        </p:nvSpPr>
        <p:spPr>
          <a:xfrm>
            <a:off x="5942417" y="1741714"/>
            <a:ext cx="6165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선택 전 </a:t>
            </a:r>
            <a:r>
              <a:rPr lang="en-US" altLang="ko-KR" dirty="0"/>
              <a:t>: </a:t>
            </a:r>
            <a:r>
              <a:rPr lang="ko-KR" altLang="en-US" dirty="0"/>
              <a:t>목록 선택 블루투스를 누르면 </a:t>
            </a:r>
            <a:endParaRPr lang="en-US" altLang="ko-KR" dirty="0"/>
          </a:p>
          <a:p>
            <a:r>
              <a:rPr lang="ko-KR" altLang="en-US" dirty="0"/>
              <a:t>연결 가능한 기기의 주소 출력 및 비활성화시 메시지 출력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13916-1A39-4115-8375-50FC8F2B76CC}"/>
              </a:ext>
            </a:extLst>
          </p:cNvPr>
          <p:cNvSpPr txBox="1"/>
          <p:nvPr/>
        </p:nvSpPr>
        <p:spPr>
          <a:xfrm>
            <a:off x="5931174" y="2689560"/>
            <a:ext cx="571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선택 후 </a:t>
            </a:r>
            <a:r>
              <a:rPr lang="en-US" altLang="ko-KR" dirty="0"/>
              <a:t>: </a:t>
            </a: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블루투스에 연결</a:t>
            </a:r>
            <a:endParaRPr lang="en-US" altLang="ko-KR" dirty="0"/>
          </a:p>
          <a:p>
            <a:r>
              <a:rPr lang="ko-KR" altLang="en-US" dirty="0"/>
              <a:t>상태 메시지 출력 및 전역 변수 값 연결된 기기로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9F5B0B-3662-49AC-9E02-B2AEAD4F2896}"/>
              </a:ext>
            </a:extLst>
          </p:cNvPr>
          <p:cNvSpPr txBox="1"/>
          <p:nvPr/>
        </p:nvSpPr>
        <p:spPr>
          <a:xfrm>
            <a:off x="5871715" y="3570425"/>
            <a:ext cx="626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시계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블루투스 연결 여부 확인후 연결 되었다면 레이블</a:t>
            </a:r>
            <a:r>
              <a:rPr lang="en-US" altLang="ko-KR" dirty="0"/>
              <a:t>_</a:t>
            </a:r>
          </a:p>
          <a:p>
            <a:r>
              <a:rPr lang="ko-KR" altLang="en-US" dirty="0"/>
              <a:t>블루투스에 연결 가능 메시지</a:t>
            </a:r>
            <a:r>
              <a:rPr lang="en-US" altLang="ko-KR" dirty="0"/>
              <a:t>, </a:t>
            </a:r>
            <a:r>
              <a:rPr lang="ko-KR" altLang="en-US" dirty="0"/>
              <a:t>미연결시 연결 불가능 메시지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BD3F0-E876-4429-8FC4-12728966F064}"/>
              </a:ext>
            </a:extLst>
          </p:cNvPr>
          <p:cNvSpPr txBox="1"/>
          <p:nvPr/>
        </p:nvSpPr>
        <p:spPr>
          <a:xfrm>
            <a:off x="5861421" y="4585252"/>
            <a:ext cx="633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버튼</a:t>
            </a:r>
            <a:r>
              <a:rPr lang="en-US" altLang="ko-KR" dirty="0"/>
              <a:t>1 : </a:t>
            </a:r>
            <a:r>
              <a:rPr lang="ko-KR" altLang="en-US" dirty="0"/>
              <a:t>현재 색깔이 빨간색이지만 누르면 숫자</a:t>
            </a:r>
            <a:r>
              <a:rPr lang="en-US" altLang="ko-KR" dirty="0"/>
              <a:t>”0”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내보내고</a:t>
            </a:r>
            <a:r>
              <a:rPr lang="en-US" altLang="ko-KR" dirty="0"/>
              <a:t>, </a:t>
            </a:r>
            <a:r>
              <a:rPr lang="ko-KR" altLang="en-US" dirty="0"/>
              <a:t>텍스트 색상과 배경색이 흰색과 연두색으로 변경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현재 색깔이 연두색이지만 누르면 숫자 </a:t>
            </a:r>
            <a:r>
              <a:rPr lang="en-US" altLang="ko-KR" dirty="0"/>
              <a:t>“1”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내보내고</a:t>
            </a:r>
            <a:r>
              <a:rPr lang="en-US" altLang="ko-KR" dirty="0"/>
              <a:t>, </a:t>
            </a:r>
            <a:r>
              <a:rPr lang="ko-KR" altLang="en-US" dirty="0"/>
              <a:t>텍스트 색상과 배경색이 검정색과 빨간색으로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445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F485DEB-76E4-4460-B2BC-32744BB73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8" t="6565"/>
          <a:stretch/>
        </p:blipFill>
        <p:spPr>
          <a:xfrm>
            <a:off x="838200" y="1070867"/>
            <a:ext cx="4371372" cy="541780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D9341A-B621-48EA-95EC-095AB9089F07}"/>
              </a:ext>
            </a:extLst>
          </p:cNvPr>
          <p:cNvGrpSpPr/>
          <p:nvPr/>
        </p:nvGrpSpPr>
        <p:grpSpPr>
          <a:xfrm>
            <a:off x="5629192" y="1070867"/>
            <a:ext cx="6370636" cy="4582210"/>
            <a:chOff x="5629192" y="1070867"/>
            <a:chExt cx="6370636" cy="45822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70B5A-5A00-41C0-BE23-7CA48C905774}"/>
                </a:ext>
              </a:extLst>
            </p:cNvPr>
            <p:cNvSpPr txBox="1"/>
            <p:nvPr/>
          </p:nvSpPr>
          <p:spPr>
            <a:xfrm>
              <a:off x="5629192" y="107086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2 : </a:t>
              </a:r>
              <a:r>
                <a:rPr lang="ko-KR" altLang="en-US" dirty="0"/>
                <a:t>현재 색깔이 주황색이지만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“2”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주황색으로 변경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F7395-329A-4E10-BA33-863B4825FFC3}"/>
                </a:ext>
              </a:extLst>
            </p:cNvPr>
            <p:cNvSpPr txBox="1"/>
            <p:nvPr/>
          </p:nvSpPr>
          <p:spPr>
            <a:xfrm>
              <a:off x="5669249" y="276180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3 : </a:t>
              </a:r>
              <a:r>
                <a:rPr lang="ko-KR" altLang="en-US" dirty="0"/>
                <a:t>현재 색깔이 노란색이지만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“3”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노란색으로 변경</a:t>
              </a:r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98307-8C60-4F2D-B5C1-952F88D23428}"/>
                </a:ext>
              </a:extLst>
            </p:cNvPr>
            <p:cNvSpPr txBox="1"/>
            <p:nvPr/>
          </p:nvSpPr>
          <p:spPr>
            <a:xfrm>
              <a:off x="5669249" y="4452748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4 : </a:t>
              </a:r>
              <a:r>
                <a:rPr lang="ko-KR" altLang="en-US" dirty="0"/>
                <a:t>현재 색깔이 회색이지만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“4”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회색으로 변경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72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EF77394-B65C-499C-A9A7-76335FA45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894196"/>
            <a:ext cx="4622394" cy="564471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1BB6B21-C2DC-456A-8383-85FAD913CDA6}"/>
              </a:ext>
            </a:extLst>
          </p:cNvPr>
          <p:cNvGrpSpPr/>
          <p:nvPr/>
        </p:nvGrpSpPr>
        <p:grpSpPr>
          <a:xfrm>
            <a:off x="5629192" y="1070867"/>
            <a:ext cx="6601469" cy="4582210"/>
            <a:chOff x="5629192" y="1070867"/>
            <a:chExt cx="6601469" cy="45822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3C23E-50A6-4191-AEF2-E08D4F334539}"/>
                </a:ext>
              </a:extLst>
            </p:cNvPr>
            <p:cNvSpPr txBox="1"/>
            <p:nvPr/>
          </p:nvSpPr>
          <p:spPr>
            <a:xfrm>
              <a:off x="5629192" y="107086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5 : </a:t>
              </a:r>
              <a:r>
                <a:rPr lang="ko-KR" altLang="en-US" dirty="0"/>
                <a:t>현재 색깔이 하늘색이지만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“5”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하늘색으로 변경</a:t>
              </a:r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3C909-3200-45D0-8679-10C72FE43C59}"/>
                </a:ext>
              </a:extLst>
            </p:cNvPr>
            <p:cNvSpPr txBox="1"/>
            <p:nvPr/>
          </p:nvSpPr>
          <p:spPr>
            <a:xfrm>
              <a:off x="5669249" y="276180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6 : </a:t>
              </a:r>
              <a:r>
                <a:rPr lang="ko-KR" altLang="en-US" dirty="0"/>
                <a:t>현재 색깔이 파란색이지만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“6”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파란색으로 변경</a:t>
              </a:r>
              <a:endParaRPr lang="en-US" altLang="ko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217B4-A496-4A0C-ADB8-379C31FD5A2C}"/>
                </a:ext>
              </a:extLst>
            </p:cNvPr>
            <p:cNvSpPr txBox="1"/>
            <p:nvPr/>
          </p:nvSpPr>
          <p:spPr>
            <a:xfrm>
              <a:off x="5669249" y="4452748"/>
              <a:ext cx="656141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7 : </a:t>
              </a:r>
              <a:r>
                <a:rPr lang="ko-KR" altLang="en-US" dirty="0"/>
                <a:t>현재 색깔이 핑크색이지만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“7”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핑크색으로 변경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0177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840BA9B-CD8B-4B0F-868B-7E9EDC0F1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9" b="30534"/>
          <a:stretch/>
        </p:blipFill>
        <p:spPr>
          <a:xfrm>
            <a:off x="838200" y="1070867"/>
            <a:ext cx="3705742" cy="456610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F4E823B-CA47-43F5-8680-77FA4E31C462}"/>
              </a:ext>
            </a:extLst>
          </p:cNvPr>
          <p:cNvGrpSpPr/>
          <p:nvPr/>
        </p:nvGrpSpPr>
        <p:grpSpPr>
          <a:xfrm>
            <a:off x="5425282" y="1070867"/>
            <a:ext cx="6370636" cy="2891269"/>
            <a:chOff x="5629192" y="1070867"/>
            <a:chExt cx="6370636" cy="2891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E81CCE-A0D8-4EAA-A846-92BBB9603D48}"/>
                </a:ext>
              </a:extLst>
            </p:cNvPr>
            <p:cNvSpPr txBox="1"/>
            <p:nvPr/>
          </p:nvSpPr>
          <p:spPr>
            <a:xfrm>
              <a:off x="5629192" y="107086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8 : </a:t>
              </a:r>
              <a:r>
                <a:rPr lang="ko-KR" altLang="en-US" dirty="0"/>
                <a:t>현재 색깔이 자주색이지만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“8”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자주색으로 변경</a:t>
              </a:r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BD517-8B9C-4A11-98F9-C983A3BB4287}"/>
                </a:ext>
              </a:extLst>
            </p:cNvPr>
            <p:cNvSpPr txBox="1"/>
            <p:nvPr/>
          </p:nvSpPr>
          <p:spPr>
            <a:xfrm>
              <a:off x="5669249" y="2761807"/>
              <a:ext cx="63305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버튼</a:t>
              </a:r>
              <a:r>
                <a:rPr lang="en-US" altLang="ko-KR" dirty="0"/>
                <a:t>9 : </a:t>
              </a:r>
              <a:r>
                <a:rPr lang="ko-KR" altLang="en-US" dirty="0"/>
                <a:t>현재 색깔이 </a:t>
              </a:r>
              <a:r>
                <a:rPr lang="ko-KR" altLang="en-US" dirty="0" err="1"/>
                <a:t>진회색이지만</a:t>
              </a:r>
              <a:r>
                <a:rPr lang="ko-KR" altLang="en-US" dirty="0"/>
                <a:t> 누르면 숫자</a:t>
              </a:r>
              <a:r>
                <a:rPr lang="en-US" altLang="ko-KR" dirty="0"/>
                <a:t>”0”</a:t>
              </a:r>
              <a:r>
                <a:rPr lang="ko-KR" altLang="en-US" dirty="0"/>
                <a:t>을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흰색과 연두색으로 변경</a:t>
              </a:r>
              <a:endParaRPr lang="en-US" altLang="ko-KR" dirty="0"/>
            </a:p>
            <a:p>
              <a:r>
                <a:rPr lang="en-US" altLang="ko-KR" dirty="0"/>
                <a:t>		</a:t>
              </a:r>
              <a:r>
                <a:rPr lang="ko-KR" altLang="en-US" dirty="0"/>
                <a:t>현재 색깔이 연두색이지만 누르면 숫자 </a:t>
              </a:r>
              <a:r>
                <a:rPr lang="en-US" altLang="ko-KR" dirty="0"/>
                <a:t>“9”</a:t>
              </a:r>
              <a:r>
                <a:rPr lang="ko-KR" altLang="en-US" dirty="0"/>
                <a:t>을 </a:t>
              </a:r>
              <a:endParaRPr lang="en-US" altLang="ko-KR" dirty="0"/>
            </a:p>
            <a:p>
              <a:r>
                <a:rPr lang="ko-KR" altLang="en-US" dirty="0"/>
                <a:t>내보내고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색상과 배경색이 검정색과 진회색으로 변경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5534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9A47C2-0F01-4C36-BDA8-C09428A5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E7544-3596-461A-A349-C4AFC761E2EB}"/>
              </a:ext>
            </a:extLst>
          </p:cNvPr>
          <p:cNvSpPr txBox="1"/>
          <p:nvPr/>
        </p:nvSpPr>
        <p:spPr>
          <a:xfrm>
            <a:off x="838200" y="466270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02DF2-4523-4BD6-8BBD-2B35925ED826}"/>
              </a:ext>
            </a:extLst>
          </p:cNvPr>
          <p:cNvSpPr txBox="1"/>
          <p:nvPr/>
        </p:nvSpPr>
        <p:spPr>
          <a:xfrm>
            <a:off x="838200" y="1292772"/>
            <a:ext cx="688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ko-KR" altLang="en-US" dirty="0"/>
              <a:t>로 연결 된 핸드폰에서 모두 눌렀을 때의 기본 화면</a:t>
            </a:r>
          </a:p>
        </p:txBody>
      </p:sp>
      <p:pic>
        <p:nvPicPr>
          <p:cNvPr id="6" name="내용 개체 틀 5" descr="실내, 다른, 앉아있는, 테이블이(가) 표시된 사진&#10;&#10;자동 생성된 설명">
            <a:extLst>
              <a:ext uri="{FF2B5EF4-FFF2-40B4-BE49-F238E27FC236}">
                <a16:creationId xmlns:a16="http://schemas.microsoft.com/office/drawing/2014/main" id="{8B076907-18FD-4554-B8F3-B317342857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90020" y="1433400"/>
            <a:ext cx="3561246" cy="4748329"/>
          </a:xfrm>
        </p:spPr>
      </p:pic>
      <p:pic>
        <p:nvPicPr>
          <p:cNvPr id="14" name="내용 개체 틀 13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605FA465-1911-48B3-A9AE-4349F101F3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94" y="2005012"/>
            <a:ext cx="2937164" cy="3684588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20D1D1-50F5-4AA9-8408-62FD170B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66182"/>
            <a:ext cx="1541468" cy="447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903BFA-5A6E-4157-93CF-BC209B7E3154}"/>
              </a:ext>
            </a:extLst>
          </p:cNvPr>
          <p:cNvSpPr txBox="1"/>
          <p:nvPr/>
        </p:nvSpPr>
        <p:spPr>
          <a:xfrm>
            <a:off x="1742387" y="5593542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) </a:t>
            </a:r>
            <a:r>
              <a:rPr lang="ko-KR" altLang="en-US" sz="1400" dirty="0"/>
              <a:t>세븐 세그먼트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53CFA-B699-4E03-A4B3-7A196577FFCA}"/>
              </a:ext>
            </a:extLst>
          </p:cNvPr>
          <p:cNvSpPr txBox="1"/>
          <p:nvPr/>
        </p:nvSpPr>
        <p:spPr>
          <a:xfrm>
            <a:off x="7712758" y="5715197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) </a:t>
            </a:r>
            <a:r>
              <a:rPr lang="ko-KR" altLang="en-US" sz="1400" dirty="0"/>
              <a:t>앱 </a:t>
            </a:r>
            <a:r>
              <a:rPr lang="ko-KR" altLang="en-US" sz="1400" dirty="0" err="1"/>
              <a:t>인벤터</a:t>
            </a:r>
            <a:r>
              <a:rPr lang="ko-KR" altLang="en-US" sz="1400" dirty="0"/>
              <a:t>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C8676-D065-417E-89AE-ABB9666442B6}"/>
              </a:ext>
            </a:extLst>
          </p:cNvPr>
          <p:cNvSpPr txBox="1"/>
          <p:nvPr/>
        </p:nvSpPr>
        <p:spPr>
          <a:xfrm>
            <a:off x="8451101" y="1508215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) </a:t>
            </a:r>
            <a:r>
              <a:rPr lang="ko-KR" altLang="en-US" sz="1400" dirty="0"/>
              <a:t>시리얼 모니터화면</a:t>
            </a:r>
          </a:p>
        </p:txBody>
      </p:sp>
    </p:spTree>
    <p:extLst>
      <p:ext uri="{BB962C8B-B14F-4D97-AF65-F5344CB8AC3E}">
        <p14:creationId xmlns:p14="http://schemas.microsoft.com/office/powerpoint/2010/main" val="12436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실내, 전자기기, 키보드, 컴퓨터이(가) 표시된 사진&#10;&#10;자동 생성된 설명">
            <a:extLst>
              <a:ext uri="{FF2B5EF4-FFF2-40B4-BE49-F238E27FC236}">
                <a16:creationId xmlns:a16="http://schemas.microsoft.com/office/drawing/2014/main" id="{85A61055-E335-460A-A977-B1DFD0423B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9776"/>
          <a:stretch>
            <a:fillRect/>
          </a:stretch>
        </p:blipFill>
        <p:spPr/>
      </p:pic>
      <p:pic>
        <p:nvPicPr>
          <p:cNvPr id="19" name="그림 개체 틀 18" descr="키보드, 컴퓨터, 전자기기, 실내이(가) 표시된 사진&#10;&#10;자동 생성된 설명">
            <a:extLst>
              <a:ext uri="{FF2B5EF4-FFF2-40B4-BE49-F238E27FC236}">
                <a16:creationId xmlns:a16="http://schemas.microsoft.com/office/drawing/2014/main" id="{B4DE8199-CB2F-49A7-B22E-0F2E9EA02B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r="12475"/>
          <a:stretch>
            <a:fillRect/>
          </a:stretch>
        </p:blipFill>
        <p:spPr/>
      </p:pic>
      <p:pic>
        <p:nvPicPr>
          <p:cNvPr id="15" name="그림 개체 틀 14" descr="전자기기, 실내, 키보드, 컴퓨터이(가) 표시된 사진&#10;&#10;자동 생성된 설명">
            <a:extLst>
              <a:ext uri="{FF2B5EF4-FFF2-40B4-BE49-F238E27FC236}">
                <a16:creationId xmlns:a16="http://schemas.microsoft.com/office/drawing/2014/main" id="{59B90B88-C8C5-43DD-A90F-6C18214780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9776"/>
          <a:stretch>
            <a:fillRect/>
          </a:stretch>
        </p:blipFill>
        <p:spPr/>
      </p:pic>
      <p:pic>
        <p:nvPicPr>
          <p:cNvPr id="23" name="그림 개체 틀 22" descr="실내, 전자기기, 키보드, 컴퓨터이(가) 표시된 사진&#10;&#10;자동 생성된 설명">
            <a:extLst>
              <a:ext uri="{FF2B5EF4-FFF2-40B4-BE49-F238E27FC236}">
                <a16:creationId xmlns:a16="http://schemas.microsoft.com/office/drawing/2014/main" id="{AC9F2AF2-B547-4426-8292-9D285673A4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r="12475"/>
          <a:stretch>
            <a:fillRect/>
          </a:stretch>
        </p:blipFill>
        <p:spPr/>
      </p:pic>
      <p:pic>
        <p:nvPicPr>
          <p:cNvPr id="13" name="그림 개체 틀 12" descr="앉아있는, 모니터, 그리기이(가) 표시된 사진&#10;&#10;자동 생성된 설명">
            <a:extLst>
              <a:ext uri="{FF2B5EF4-FFF2-40B4-BE49-F238E27FC236}">
                <a16:creationId xmlns:a16="http://schemas.microsoft.com/office/drawing/2014/main" id="{551AF643-5E11-4023-A4C8-C5B045586B5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6" b="12176"/>
          <a:stretch>
            <a:fillRect/>
          </a:stretch>
        </p:blipFill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</p:pic>
      <p:pic>
        <p:nvPicPr>
          <p:cNvPr id="21" name="그림 개체 틀 20" descr="앉아있는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4A6C0CD-E7BE-4FAC-A6DB-DE0E96BD156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9455"/>
          <a:stretch>
            <a:fillRect/>
          </a:stretch>
        </p:blipFill>
        <p:spPr/>
      </p:pic>
      <p:pic>
        <p:nvPicPr>
          <p:cNvPr id="17" name="그림 개체 틀 16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664781DA-2906-4820-8161-CC97E99E7EE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6" b="12176"/>
          <a:stretch>
            <a:fillRect/>
          </a:stretch>
        </p:blipFill>
        <p:spPr/>
      </p:pic>
      <p:pic>
        <p:nvPicPr>
          <p:cNvPr id="25" name="그림 개체 틀 24" descr="전자기기, 모니터, 앉아있는, 화면이(가) 표시된 사진&#10;&#10;자동 생성된 설명">
            <a:extLst>
              <a:ext uri="{FF2B5EF4-FFF2-40B4-BE49-F238E27FC236}">
                <a16:creationId xmlns:a16="http://schemas.microsoft.com/office/drawing/2014/main" id="{B2AEA63A-24C8-45EE-AFDB-E90D3A2DB8D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9" b="9409"/>
          <a:stretch>
            <a:fillRect/>
          </a:stretch>
        </p:blipFill>
        <p:spPr/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8716CD-4D2D-4300-96D2-CE751FF3D30F}"/>
              </a:ext>
            </a:extLst>
          </p:cNvPr>
          <p:cNvSpPr txBox="1"/>
          <p:nvPr/>
        </p:nvSpPr>
        <p:spPr>
          <a:xfrm>
            <a:off x="472148" y="93083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- 1</a:t>
            </a:r>
            <a:r>
              <a:rPr lang="ko-KR" altLang="en-US" dirty="0"/>
              <a:t>번 버튼 선택 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3E19EB-557A-4069-9035-04F8CFD3F6D8}"/>
              </a:ext>
            </a:extLst>
          </p:cNvPr>
          <p:cNvSpPr txBox="1"/>
          <p:nvPr/>
        </p:nvSpPr>
        <p:spPr>
          <a:xfrm>
            <a:off x="6635228" y="93083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- 2</a:t>
            </a:r>
            <a:r>
              <a:rPr lang="ko-KR" altLang="en-US" dirty="0"/>
              <a:t>번 버튼 선택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472148" y="389834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- 3</a:t>
            </a:r>
            <a:r>
              <a:rPr lang="ko-KR" altLang="en-US" dirty="0"/>
              <a:t>번 버튼 선택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53225" y="389834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- 4</a:t>
            </a:r>
            <a:r>
              <a:rPr lang="ko-KR" altLang="en-US" dirty="0"/>
              <a:t>번 버튼 선택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8" y="237650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0CC7EF-0766-45D3-80B5-614452BDD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481" y="815073"/>
            <a:ext cx="1093223" cy="369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DE1A9E-436C-40A8-A798-5ACC5E3A7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1298" y="798873"/>
            <a:ext cx="1061992" cy="2967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BB94DE-FA6B-4E3D-BE40-E35C9D5E07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5433" y="3839832"/>
            <a:ext cx="1031556" cy="309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AA4F4B-6791-497D-B82E-4CEEE4E461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0307" y="3883246"/>
            <a:ext cx="1232622" cy="2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408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 </a:t>
            </a:r>
            <a:r>
              <a:rPr lang="ko-KR" altLang="en-US" sz="2400" b="1" dirty="0"/>
              <a:t>세븐 세그먼트 </a:t>
            </a:r>
            <a:r>
              <a:rPr lang="en-US" altLang="ko-KR" sz="2400" b="1" dirty="0"/>
              <a:t>LED </a:t>
            </a:r>
            <a:r>
              <a:rPr lang="ko-KR" altLang="en-US" sz="2400" b="1" dirty="0"/>
              <a:t>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575475" y="1113183"/>
            <a:ext cx="1143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 </a:t>
            </a:r>
            <a:r>
              <a:rPr lang="en-US" altLang="ko-KR" dirty="0"/>
              <a:t>: </a:t>
            </a:r>
            <a:r>
              <a:rPr lang="ko-KR" altLang="en-US" dirty="0" err="1"/>
              <a:t>캐소드형</a:t>
            </a:r>
            <a:r>
              <a:rPr lang="ko-KR" altLang="en-US" dirty="0"/>
              <a:t> </a:t>
            </a:r>
            <a:r>
              <a:rPr lang="en-US" altLang="ko-KR" dirty="0"/>
              <a:t>7-SEG, </a:t>
            </a:r>
            <a:r>
              <a:rPr lang="ko-KR" altLang="en-US" dirty="0" err="1"/>
              <a:t>아두이노</a:t>
            </a:r>
            <a:r>
              <a:rPr lang="ko-KR" altLang="en-US" dirty="0"/>
              <a:t> 연결선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, 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및 동작의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물리적 연결 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 err="1"/>
              <a:t>아두이노</a:t>
            </a:r>
            <a:r>
              <a:rPr lang="ko-KR" altLang="en-US" dirty="0"/>
              <a:t>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84CA-0BFB-45FD-963D-C5B3E7585AFC}"/>
              </a:ext>
            </a:extLst>
          </p:cNvPr>
          <p:cNvSpPr txBox="1"/>
          <p:nvPr/>
        </p:nvSpPr>
        <p:spPr>
          <a:xfrm>
            <a:off x="1036776" y="385914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46234" y="447395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88716CD-4D2D-4300-96D2-CE751FF3D30F}"/>
              </a:ext>
            </a:extLst>
          </p:cNvPr>
          <p:cNvSpPr txBox="1"/>
          <p:nvPr/>
        </p:nvSpPr>
        <p:spPr>
          <a:xfrm>
            <a:off x="472148" y="93083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- 5</a:t>
            </a:r>
            <a:r>
              <a:rPr lang="ko-KR" altLang="en-US" dirty="0"/>
              <a:t>번 버튼 선택 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3E19EB-557A-4069-9035-04F8CFD3F6D8}"/>
              </a:ext>
            </a:extLst>
          </p:cNvPr>
          <p:cNvSpPr txBox="1"/>
          <p:nvPr/>
        </p:nvSpPr>
        <p:spPr>
          <a:xfrm>
            <a:off x="6635228" y="93083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- 6</a:t>
            </a:r>
            <a:r>
              <a:rPr lang="ko-KR" altLang="en-US" dirty="0"/>
              <a:t>번 버튼 선택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472148" y="389834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- 7</a:t>
            </a:r>
            <a:r>
              <a:rPr lang="ko-KR" altLang="en-US" dirty="0"/>
              <a:t>번 버튼 선택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53225" y="389834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- 8</a:t>
            </a:r>
            <a:r>
              <a:rPr lang="ko-KR" altLang="en-US" dirty="0"/>
              <a:t>번 버튼 선택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8" y="237650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32" name="그림 개체 틀 31" descr="전자기기, 키보드, 실내, 컴퓨터이(가) 표시된 사진&#10;&#10;자동 생성된 설명">
            <a:extLst>
              <a:ext uri="{FF2B5EF4-FFF2-40B4-BE49-F238E27FC236}">
                <a16:creationId xmlns:a16="http://schemas.microsoft.com/office/drawing/2014/main" id="{D2137AB5-F9E8-4BC0-8601-6A74E96E25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9776"/>
          <a:stretch>
            <a:fillRect/>
          </a:stretch>
        </p:blipFill>
        <p:spPr/>
      </p:pic>
      <p:pic>
        <p:nvPicPr>
          <p:cNvPr id="34" name="그림 개체 틀 33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72D3CFF4-B5C5-4739-94DE-0229E702B8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6" b="12176"/>
          <a:stretch>
            <a:fillRect/>
          </a:stretch>
        </p:blipFill>
        <p:spPr/>
      </p:pic>
      <p:pic>
        <p:nvPicPr>
          <p:cNvPr id="40" name="그림 개체 틀 39" descr="전자기기, 키보드, 실내, 컴퓨터이(가) 표시된 사진&#10;&#10;자동 생성된 설명">
            <a:extLst>
              <a:ext uri="{FF2B5EF4-FFF2-40B4-BE49-F238E27FC236}">
                <a16:creationId xmlns:a16="http://schemas.microsoft.com/office/drawing/2014/main" id="{FE405161-1ECB-40F1-8CDE-20991A6A2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5" b="12525"/>
          <a:stretch>
            <a:fillRect/>
          </a:stretch>
        </p:blipFill>
        <p:spPr>
          <a:xfrm rot="16200000">
            <a:off x="571500" y="4269044"/>
            <a:ext cx="2390643" cy="2388932"/>
          </a:xfrm>
        </p:spPr>
      </p:pic>
      <p:pic>
        <p:nvPicPr>
          <p:cNvPr id="42" name="그림 개체 틀 41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71762B2F-CC91-41A4-B80E-635349D8167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9455"/>
          <a:stretch>
            <a:fillRect/>
          </a:stretch>
        </p:blipFill>
        <p:spPr/>
      </p:pic>
      <p:pic>
        <p:nvPicPr>
          <p:cNvPr id="36" name="그림 개체 틀 35" descr="실내, 전자기기, 키보드, 컴퓨터이(가) 표시된 사진&#10;&#10;자동 생성된 설명">
            <a:extLst>
              <a:ext uri="{FF2B5EF4-FFF2-40B4-BE49-F238E27FC236}">
                <a16:creationId xmlns:a16="http://schemas.microsoft.com/office/drawing/2014/main" id="{320CFB92-9C13-4295-9285-BAACD782FB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9776"/>
          <a:stretch>
            <a:fillRect/>
          </a:stretch>
        </p:blipFill>
        <p:spPr/>
      </p:pic>
      <p:pic>
        <p:nvPicPr>
          <p:cNvPr id="38" name="그림 개체 틀 37" descr="앉아있는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C3621DE1-FF24-43FA-9968-5D15D40CFB2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6" b="12176"/>
          <a:stretch>
            <a:fillRect/>
          </a:stretch>
        </p:blipFill>
        <p:spPr/>
      </p:pic>
      <p:pic>
        <p:nvPicPr>
          <p:cNvPr id="44" name="그림 개체 틀 43" descr="실내, 다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D4E0DE9-8AA0-4FF2-9FD8-C7E01AD54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5" b="12525"/>
          <a:stretch>
            <a:fillRect/>
          </a:stretch>
        </p:blipFill>
        <p:spPr>
          <a:xfrm rot="16200000">
            <a:off x="6753225" y="4269044"/>
            <a:ext cx="2390643" cy="2388932"/>
          </a:xfrm>
        </p:spPr>
      </p:pic>
      <p:pic>
        <p:nvPicPr>
          <p:cNvPr id="46" name="그림 개체 틀 45" descr="앉아있는, 모니터, 그리기, 키보드이(가) 표시된 사진&#10;&#10;자동 생성된 설명">
            <a:extLst>
              <a:ext uri="{FF2B5EF4-FFF2-40B4-BE49-F238E27FC236}">
                <a16:creationId xmlns:a16="http://schemas.microsoft.com/office/drawing/2014/main" id="{F74F4A39-C6B9-4EB0-B012-623CD07A504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9" b="9409"/>
          <a:stretch>
            <a:fillRect/>
          </a:stretch>
        </p:blipFill>
        <p:spPr/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831EFD7-36F9-415C-9137-C7079B3E7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0602" y="847509"/>
            <a:ext cx="1018871" cy="3248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286426-5420-4F55-AEAF-42B4E880E7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9792" y="853416"/>
            <a:ext cx="1018871" cy="315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ECDB62-9DF1-4A93-B039-FB94D5D452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5674" y="3879798"/>
            <a:ext cx="1079302" cy="2775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168F7-D1DA-4E70-9E05-3B48A12C46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1267" y="3839036"/>
            <a:ext cx="1155920" cy="3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0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472149" y="186383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- 9</a:t>
            </a:r>
            <a:r>
              <a:rPr lang="ko-KR" altLang="en-US" dirty="0"/>
              <a:t>번 버튼 선택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53226" y="186383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모든 버튼 선택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8" y="237650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19" name="그림 개체 틀 18" descr="전자기기, 컴퓨터, 키보드, 실내이(가) 표시된 사진&#10;&#10;자동 생성된 설명">
            <a:extLst>
              <a:ext uri="{FF2B5EF4-FFF2-40B4-BE49-F238E27FC236}">
                <a16:creationId xmlns:a16="http://schemas.microsoft.com/office/drawing/2014/main" id="{462F0025-CCFC-4824-97DA-262849FC20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5" b="12525"/>
          <a:stretch>
            <a:fillRect/>
          </a:stretch>
        </p:blipFill>
        <p:spPr>
          <a:xfrm rot="16200000">
            <a:off x="471488" y="2614613"/>
            <a:ext cx="2390775" cy="2389187"/>
          </a:xfrm>
        </p:spPr>
      </p:pic>
      <p:pic>
        <p:nvPicPr>
          <p:cNvPr id="21" name="그림 개체 틀 20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F53D75AF-5FF0-4F2C-AD5E-C6E1F58868B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9455"/>
          <a:stretch>
            <a:fillRect/>
          </a:stretch>
        </p:blipFill>
        <p:spPr>
          <a:xfrm>
            <a:off x="3743325" y="2614613"/>
            <a:ext cx="1395413" cy="2389187"/>
          </a:xfrm>
        </p:spPr>
      </p:pic>
      <p:pic>
        <p:nvPicPr>
          <p:cNvPr id="23" name="그림 개체 틀 22" descr="실내, 다른, 앉아있는, 테이블이(가) 표시된 사진&#10;&#10;자동 생성된 설명">
            <a:extLst>
              <a:ext uri="{FF2B5EF4-FFF2-40B4-BE49-F238E27FC236}">
                <a16:creationId xmlns:a16="http://schemas.microsoft.com/office/drawing/2014/main" id="{932A42FA-01BE-4A03-BD97-B4301A9D4D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5" b="12525"/>
          <a:stretch>
            <a:fillRect/>
          </a:stretch>
        </p:blipFill>
        <p:spPr>
          <a:xfrm rot="16200000">
            <a:off x="6653213" y="2614613"/>
            <a:ext cx="2390775" cy="2389187"/>
          </a:xfrm>
        </p:spPr>
      </p:pic>
      <p:pic>
        <p:nvPicPr>
          <p:cNvPr id="25" name="그림 개체 틀 24" descr="전자기기, 앉아있는, 모니터, 화면이(가) 표시된 사진&#10;&#10;자동 생성된 설명">
            <a:extLst>
              <a:ext uri="{FF2B5EF4-FFF2-40B4-BE49-F238E27FC236}">
                <a16:creationId xmlns:a16="http://schemas.microsoft.com/office/drawing/2014/main" id="{2455EDDC-2AC8-4C8A-8162-A699A743A31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b="9455"/>
          <a:stretch>
            <a:fillRect/>
          </a:stretch>
        </p:blipFill>
        <p:spPr>
          <a:xfrm>
            <a:off x="9971088" y="2614613"/>
            <a:ext cx="1395412" cy="2389187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183D6D-82F6-437A-86EE-F263688C6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408" y="2083710"/>
            <a:ext cx="1031246" cy="298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C97C11-479A-4E06-B152-684CC3642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959" y="2105691"/>
            <a:ext cx="1120920" cy="2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20200525_142356925">
            <a:hlinkClick r:id="" action="ppaction://media"/>
            <a:extLst>
              <a:ext uri="{FF2B5EF4-FFF2-40B4-BE49-F238E27FC236}">
                <a16:creationId xmlns:a16="http://schemas.microsoft.com/office/drawing/2014/main" id="{206B46B4-4CBA-4ED6-B593-1225F6CAA1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487" y="1253331"/>
            <a:ext cx="6705599" cy="4351338"/>
          </a:xfr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3998-8586-4B38-908A-57DAE48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75F8-9BE9-481F-BBAA-A7A088C1E71A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</p:spTree>
    <p:extLst>
      <p:ext uri="{BB962C8B-B14F-4D97-AF65-F5344CB8AC3E}">
        <p14:creationId xmlns:p14="http://schemas.microsoft.com/office/powerpoint/2010/main" val="19953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434644" y="554413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312763" y="1370312"/>
            <a:ext cx="68980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블루투스와 </a:t>
            </a:r>
            <a:r>
              <a:rPr lang="en-US" altLang="ko-KR" dirty="0"/>
              <a:t>7-SEG</a:t>
            </a:r>
            <a:r>
              <a:rPr lang="ko-KR" altLang="en-US" dirty="0"/>
              <a:t>를 연결한 </a:t>
            </a:r>
            <a:r>
              <a:rPr lang="ko-KR" altLang="en-US" dirty="0" err="1"/>
              <a:t>아두이노를</a:t>
            </a:r>
            <a:r>
              <a:rPr lang="ko-KR" altLang="en-US" dirty="0"/>
              <a:t> 앱과 연동시킨다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블루투스를 연결하면 레이블에 메시지가 나오고 연결이 완료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초기 색깔에서 숫자를 누르면 앱에서 스마트폰에 </a:t>
            </a:r>
            <a:r>
              <a:rPr lang="en-US" altLang="ko-KR" dirty="0"/>
              <a:t>0</a:t>
            </a:r>
            <a:r>
              <a:rPr lang="ko-KR" altLang="en-US" dirty="0"/>
              <a:t>을 보내 주고 </a:t>
            </a:r>
            <a:endParaRPr lang="en-US" altLang="ko-KR" dirty="0"/>
          </a:p>
          <a:p>
            <a:r>
              <a:rPr lang="ko-KR" altLang="en-US" dirty="0" err="1"/>
              <a:t>아두이노는</a:t>
            </a:r>
            <a:r>
              <a:rPr lang="en-US" altLang="ko-KR" dirty="0"/>
              <a:t> 0</a:t>
            </a:r>
            <a:r>
              <a:rPr lang="ko-KR" altLang="en-US" dirty="0"/>
              <a:t>에 해당하는 조건문을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전체가 초록색으로 변한 상황에서 숫자를 각각 누르면 해당 하는</a:t>
            </a:r>
            <a:endParaRPr lang="en-US" altLang="ko-KR" dirty="0"/>
          </a:p>
          <a:p>
            <a:r>
              <a:rPr lang="ko-KR" altLang="en-US" dirty="0"/>
              <a:t>숫자가 스마트폰에서 </a:t>
            </a:r>
            <a:r>
              <a:rPr lang="ko-KR" altLang="en-US" dirty="0" err="1"/>
              <a:t>아두이노로</a:t>
            </a:r>
            <a:r>
              <a:rPr lang="ko-KR" altLang="en-US" dirty="0"/>
              <a:t> 전송 </a:t>
            </a:r>
            <a:r>
              <a:rPr lang="en-US" altLang="ko-KR" dirty="0"/>
              <a:t>-&gt;  </a:t>
            </a:r>
            <a:r>
              <a:rPr lang="ko-KR" altLang="en-US" dirty="0" err="1"/>
              <a:t>아두이노에서는</a:t>
            </a:r>
            <a:endParaRPr lang="en-US" altLang="ko-KR" dirty="0"/>
          </a:p>
          <a:p>
            <a:r>
              <a:rPr lang="ko-KR" altLang="en-US" dirty="0" err="1"/>
              <a:t>조건문</a:t>
            </a:r>
            <a:r>
              <a:rPr lang="ko-KR" altLang="en-US" dirty="0"/>
              <a:t> 확인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1</a:t>
            </a:r>
            <a:r>
              <a:rPr lang="ko-KR" altLang="en-US" dirty="0"/>
              <a:t>이 입력 되었다면 입력 받는 값이 </a:t>
            </a:r>
            <a:r>
              <a:rPr lang="en-US" altLang="ko-KR" dirty="0"/>
              <a:t>1</a:t>
            </a:r>
            <a:r>
              <a:rPr lang="ko-KR" altLang="en-US" dirty="0"/>
              <a:t>인 조건문이</a:t>
            </a:r>
            <a:endParaRPr lang="en-US" altLang="ko-KR" dirty="0"/>
          </a:p>
          <a:p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출력 할 수 있는 </a:t>
            </a:r>
            <a:r>
              <a:rPr lang="en-US" altLang="ko-KR" dirty="0"/>
              <a:t>B,C</a:t>
            </a:r>
            <a:r>
              <a:rPr lang="ko-KR" altLang="en-US" dirty="0"/>
              <a:t>로 연결된 핀만 </a:t>
            </a:r>
            <a:r>
              <a:rPr lang="en-US" altLang="ko-KR" dirty="0"/>
              <a:t>High</a:t>
            </a:r>
            <a:r>
              <a:rPr lang="ko-KR" altLang="en-US" dirty="0"/>
              <a:t>가 되도록</a:t>
            </a:r>
            <a:endParaRPr lang="en-US" altLang="ko-KR" dirty="0"/>
          </a:p>
          <a:p>
            <a:r>
              <a:rPr lang="ko-KR" altLang="en-US" dirty="0" err="1"/>
              <a:t>아두이노를</a:t>
            </a:r>
            <a:r>
              <a:rPr lang="ko-KR" altLang="en-US" dirty="0"/>
              <a:t> 코딩 </a:t>
            </a:r>
            <a:r>
              <a:rPr lang="en-US" altLang="ko-KR" dirty="0"/>
              <a:t>-&gt; </a:t>
            </a:r>
            <a:r>
              <a:rPr lang="ko-KR" altLang="en-US" dirty="0"/>
              <a:t>세븐 세그먼트에  불이 들어오면서 </a:t>
            </a:r>
            <a:r>
              <a:rPr lang="en-US" altLang="ko-KR" dirty="0"/>
              <a:t>“1”</a:t>
            </a:r>
            <a:r>
              <a:rPr lang="ko-KR" altLang="en-US" dirty="0"/>
              <a:t>이 출력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모니터에는 해당하는 번호의 문구가 출력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8B107-6277-4366-BA38-8E1F5C24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4" y="1370312"/>
            <a:ext cx="4755862" cy="49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54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 err="1"/>
              <a:t>캐소드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7-SEG 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21FA5-C015-45EE-8C5A-85471E9E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15" y="1869796"/>
            <a:ext cx="6981825" cy="1285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72CD2A-A41A-4B5F-8CEB-513DBD9F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93" y="1100138"/>
            <a:ext cx="2780336" cy="4516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9FA1A-3D68-471C-B434-80A86C8AB503}"/>
              </a:ext>
            </a:extLst>
          </p:cNvPr>
          <p:cNvSpPr txBox="1"/>
          <p:nvPr/>
        </p:nvSpPr>
        <p:spPr>
          <a:xfrm>
            <a:off x="4298515" y="1091266"/>
            <a:ext cx="6854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공통 </a:t>
            </a:r>
            <a:r>
              <a:rPr lang="ko-KR" altLang="en-US" dirty="0" err="1"/>
              <a:t>캐소드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각각의 연결된 핀 부분을 </a:t>
            </a:r>
            <a:r>
              <a:rPr lang="en-US" altLang="ko-KR" dirty="0"/>
              <a:t>High</a:t>
            </a:r>
            <a:r>
              <a:rPr lang="ko-KR" altLang="en-US" dirty="0"/>
              <a:t>로 만들면 해당 하는 </a:t>
            </a:r>
            <a:endParaRPr lang="en-US" altLang="ko-KR" dirty="0"/>
          </a:p>
          <a:p>
            <a:r>
              <a:rPr lang="en-US" altLang="ko-KR" dirty="0"/>
              <a:t>			</a:t>
            </a:r>
            <a:r>
              <a:rPr lang="ko-KR" altLang="en-US" dirty="0"/>
              <a:t>영역에 불이 들어온다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4A18A2-1C25-4840-9E21-58F74F387387}"/>
              </a:ext>
            </a:extLst>
          </p:cNvPr>
          <p:cNvGrpSpPr/>
          <p:nvPr/>
        </p:nvGrpSpPr>
        <p:grpSpPr>
          <a:xfrm>
            <a:off x="5003872" y="3734139"/>
            <a:ext cx="4978328" cy="2627883"/>
            <a:chOff x="5060192" y="3315663"/>
            <a:chExt cx="4978328" cy="26278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EA0919-8C7E-47AA-8F61-DA6E6DB41AD9}"/>
                </a:ext>
              </a:extLst>
            </p:cNvPr>
            <p:cNvSpPr txBox="1"/>
            <p:nvPr/>
          </p:nvSpPr>
          <p:spPr>
            <a:xfrm>
              <a:off x="5060192" y="3315663"/>
              <a:ext cx="1832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 – {1,1,1,1,1,1,0}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176ECB-33D8-425F-97E9-35D3DE9EC485}"/>
                </a:ext>
              </a:extLst>
            </p:cNvPr>
            <p:cNvSpPr txBox="1"/>
            <p:nvPr/>
          </p:nvSpPr>
          <p:spPr>
            <a:xfrm>
              <a:off x="5060192" y="3912221"/>
              <a:ext cx="189026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 – {0,1,1,0,0,0,0}</a:t>
              </a:r>
            </a:p>
            <a:p>
              <a:endParaRPr lang="en-US" altLang="ko-KR" dirty="0"/>
            </a:p>
            <a:p>
              <a:r>
                <a:rPr lang="en-US" altLang="ko-KR" dirty="0"/>
                <a:t>2 – {1,1,0,1,1,0,1}</a:t>
              </a:r>
            </a:p>
            <a:p>
              <a:endParaRPr lang="en-US" altLang="ko-KR" dirty="0"/>
            </a:p>
            <a:p>
              <a:r>
                <a:rPr lang="en-US" altLang="ko-KR" dirty="0"/>
                <a:t>3 – {1,1,1,1,0,0,1}</a:t>
              </a:r>
            </a:p>
            <a:p>
              <a:endParaRPr lang="en-US" altLang="ko-KR" dirty="0"/>
            </a:p>
            <a:p>
              <a:r>
                <a:rPr lang="en-US" altLang="ko-KR" dirty="0"/>
                <a:t>4 – {0,1,1,0,0,1,1}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B4CE3-9D23-496E-B48F-D346789A1E3E}"/>
                </a:ext>
              </a:extLst>
            </p:cNvPr>
            <p:cNvSpPr txBox="1"/>
            <p:nvPr/>
          </p:nvSpPr>
          <p:spPr>
            <a:xfrm>
              <a:off x="8148259" y="3358223"/>
              <a:ext cx="189026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 – {1,0,1,1,0,1,1}</a:t>
              </a:r>
            </a:p>
            <a:p>
              <a:endParaRPr lang="en-US" altLang="ko-KR" dirty="0"/>
            </a:p>
            <a:p>
              <a:r>
                <a:rPr lang="en-US" altLang="ko-KR" dirty="0"/>
                <a:t>6 – {1,0,1,1,1,1,1}</a:t>
              </a:r>
            </a:p>
            <a:p>
              <a:endParaRPr lang="en-US" altLang="ko-KR" dirty="0"/>
            </a:p>
            <a:p>
              <a:r>
                <a:rPr lang="en-US" altLang="ko-KR" dirty="0"/>
                <a:t>7 – {1,1,1,0,0,1,0}</a:t>
              </a:r>
            </a:p>
            <a:p>
              <a:endParaRPr lang="en-US" altLang="ko-KR" dirty="0"/>
            </a:p>
            <a:p>
              <a:r>
                <a:rPr lang="en-US" altLang="ko-KR" dirty="0"/>
                <a:t>8 – {1,1,1,1,1,1,1}</a:t>
              </a:r>
            </a:p>
            <a:p>
              <a:endParaRPr lang="en-US" altLang="ko-KR" dirty="0"/>
            </a:p>
            <a:p>
              <a:r>
                <a:rPr lang="en-US" altLang="ko-KR" dirty="0"/>
                <a:t>9 – {1,1,1,1,0,1,1}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7070FC-8B3D-4F6B-9253-7D67AAA83AF1}"/>
              </a:ext>
            </a:extLst>
          </p:cNvPr>
          <p:cNvSpPr txBox="1"/>
          <p:nvPr/>
        </p:nvSpPr>
        <p:spPr>
          <a:xfrm>
            <a:off x="4298515" y="325500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ko-KR" altLang="en-US" dirty="0"/>
              <a:t> 핀 코딩 방법</a:t>
            </a:r>
          </a:p>
        </p:txBody>
      </p:sp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블루투스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3B49E-E30E-4916-B78C-172E7EA5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410" y="1483655"/>
            <a:ext cx="5198843" cy="432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460670" y="1047147"/>
            <a:ext cx="66784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블루투스 모듈 </a:t>
            </a:r>
            <a:r>
              <a:rPr lang="en-US" altLang="ko-KR" dirty="0"/>
              <a:t>HC-06 : </a:t>
            </a:r>
            <a:r>
              <a:rPr lang="ko-KR" altLang="en-US" dirty="0"/>
              <a:t>블루투스 기능이 없는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우노를</a:t>
            </a:r>
            <a:r>
              <a:rPr lang="en-US" altLang="ko-KR" dirty="0"/>
              <a:t> </a:t>
            </a:r>
            <a:r>
              <a:rPr lang="ko-KR" altLang="en-US" dirty="0"/>
              <a:t>블루투스 기능이 가능하게 만드는 모듈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HC-06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altLang="ko-KR" dirty="0"/>
              <a:t>RX - TX : </a:t>
            </a:r>
            <a:r>
              <a:rPr lang="ko-KR" altLang="en-US" dirty="0"/>
              <a:t> </a:t>
            </a:r>
            <a:r>
              <a:rPr lang="en-US" altLang="ko-KR" dirty="0"/>
              <a:t>HC- 06 RX 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Tx(Analog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 </a:t>
            </a:r>
            <a:endParaRPr lang="en-US" altLang="ko-KR" dirty="0"/>
          </a:p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2)  TX -  RX : : </a:t>
            </a:r>
            <a:r>
              <a:rPr lang="ko-KR" altLang="en-US" dirty="0"/>
              <a:t> </a:t>
            </a:r>
            <a:r>
              <a:rPr lang="en-US" altLang="ko-KR" dirty="0"/>
              <a:t>HC- 06 TX 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Rx(Analog  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/>
            <a:r>
              <a:rPr lang="ko-KR" altLang="en-US" dirty="0"/>
              <a:t>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3)  GND – GND : HC-06 GND(3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4)  </a:t>
            </a:r>
            <a:r>
              <a:rPr lang="en-US" altLang="ko-KR" dirty="0" err="1"/>
              <a:t>Vcc</a:t>
            </a:r>
            <a:r>
              <a:rPr lang="en-US" altLang="ko-KR" dirty="0"/>
              <a:t> – </a:t>
            </a:r>
            <a:r>
              <a:rPr lang="en-US" altLang="ko-KR" dirty="0" err="1"/>
              <a:t>Vcc</a:t>
            </a:r>
            <a:r>
              <a:rPr lang="en-US" altLang="ko-KR" dirty="0"/>
              <a:t> : HC-06 </a:t>
            </a:r>
            <a:r>
              <a:rPr lang="en-US" altLang="ko-KR" dirty="0" err="1"/>
              <a:t>Vcc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 </a:t>
            </a:r>
            <a:r>
              <a:rPr lang="en-US" altLang="ko-KR" dirty="0" err="1"/>
              <a:t>Vcc</a:t>
            </a:r>
            <a:r>
              <a:rPr lang="ko-KR" altLang="en-US" dirty="0"/>
              <a:t>에 연결</a:t>
            </a:r>
          </a:p>
        </p:txBody>
      </p:sp>
    </p:spTree>
    <p:extLst>
      <p:ext uri="{BB962C8B-B14F-4D97-AF65-F5344CB8AC3E}">
        <p14:creationId xmlns:p14="http://schemas.microsoft.com/office/powerpoint/2010/main" val="381620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272215" y="20966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(2) </a:t>
            </a:r>
            <a:r>
              <a:rPr lang="ko-KR" altLang="en-US" sz="2400" b="1" dirty="0"/>
              <a:t>물리적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30909D-9E70-4A50-A3DE-4EABFB2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3C5F5-1518-42A0-84D5-7DC1BCD3C6A1}"/>
              </a:ext>
            </a:extLst>
          </p:cNvPr>
          <p:cNvSpPr txBox="1"/>
          <p:nvPr/>
        </p:nvSpPr>
        <p:spPr>
          <a:xfrm>
            <a:off x="454313" y="885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03A8-ADD4-4CB8-BFC9-6121A7EFED3F}"/>
              </a:ext>
            </a:extLst>
          </p:cNvPr>
          <p:cNvSpPr txBox="1"/>
          <p:nvPr/>
        </p:nvSpPr>
        <p:spPr>
          <a:xfrm>
            <a:off x="454313" y="1024102"/>
            <a:ext cx="295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 err="1"/>
              <a:t>브레드</a:t>
            </a:r>
            <a:r>
              <a:rPr lang="ko-KR" altLang="en-US" dirty="0"/>
              <a:t> 보드에 </a:t>
            </a:r>
            <a:r>
              <a:rPr lang="en-US" altLang="ko-KR" dirty="0"/>
              <a:t>7-SEG </a:t>
            </a:r>
            <a:r>
              <a:rPr lang="ko-KR" altLang="en-US" dirty="0"/>
              <a:t>삽입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D63B-BDC0-42E2-AC52-BEFDB5F81320}"/>
              </a:ext>
            </a:extLst>
          </p:cNvPr>
          <p:cNvSpPr txBox="1"/>
          <p:nvPr/>
        </p:nvSpPr>
        <p:spPr>
          <a:xfrm>
            <a:off x="425284" y="2006638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연결선을 연결 후 </a:t>
            </a:r>
            <a:r>
              <a:rPr lang="en-US" altLang="ko-KR" dirty="0"/>
              <a:t>USB </a:t>
            </a:r>
            <a:r>
              <a:rPr lang="ko-KR" altLang="en-US" dirty="0"/>
              <a:t>포트로 컴퓨터 연결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7EC7-4D5B-418A-8F5C-28417B136AE1}"/>
              </a:ext>
            </a:extLst>
          </p:cNvPr>
          <p:cNvSpPr txBox="1"/>
          <p:nvPr/>
        </p:nvSpPr>
        <p:spPr>
          <a:xfrm>
            <a:off x="0" y="4020366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d.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보드에 연결선을 이용해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7-SEG </a:t>
            </a:r>
            <a:r>
              <a:rPr lang="ko-KR" altLang="en-US" dirty="0"/>
              <a:t>연결</a:t>
            </a:r>
            <a:r>
              <a:rPr lang="en-US" altLang="ko-KR" dirty="0"/>
              <a:t>(7</a:t>
            </a:r>
            <a:r>
              <a:rPr lang="ko-KR" altLang="en-US" dirty="0"/>
              <a:t>개의 핀과 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 GND).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10A93-92C1-4A1B-948D-07D204745374}"/>
              </a:ext>
            </a:extLst>
          </p:cNvPr>
          <p:cNvSpPr txBox="1"/>
          <p:nvPr/>
        </p:nvSpPr>
        <p:spPr>
          <a:xfrm>
            <a:off x="425284" y="308150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블루투스와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DDC014-0763-4F38-BAD5-712F40DE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40" y="440501"/>
            <a:ext cx="4895828" cy="566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99C5D-E1BB-4786-99AB-AFC46667529B}"/>
              </a:ext>
            </a:extLst>
          </p:cNvPr>
          <p:cNvSpPr txBox="1"/>
          <p:nvPr/>
        </p:nvSpPr>
        <p:spPr>
          <a:xfrm>
            <a:off x="838200" y="954350"/>
            <a:ext cx="5685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SoftwareSerial.h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err="1"/>
              <a:t>SoftwareSerial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btSerial</a:t>
            </a:r>
            <a:r>
              <a:rPr lang="en-US" altLang="ko-KR" sz="2400" dirty="0"/>
              <a:t>(2,3);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segPins</a:t>
            </a:r>
            <a:r>
              <a:rPr lang="en-US" altLang="ko-KR" sz="2400" dirty="0"/>
              <a:t>[7]={4,5,6,7,8,9,10};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degData</a:t>
            </a:r>
            <a:r>
              <a:rPr lang="en-US" altLang="ko-KR" sz="2400" dirty="0"/>
              <a:t>[10][7]={{1,1,1,1,1,1,0},</a:t>
            </a:r>
          </a:p>
          <a:p>
            <a:r>
              <a:rPr lang="en-US" altLang="ko-KR" sz="2400" dirty="0"/>
              <a:t>{0,1,1,0,0,0,0},{1,1,0,1,1,0,1},{1,1,1,1,0,0,1},</a:t>
            </a:r>
          </a:p>
          <a:p>
            <a:r>
              <a:rPr lang="en-US" altLang="ko-KR" sz="2400" dirty="0"/>
              <a:t>{0,1,1,0,0,1,1},{1,0,1,1,0,1,1},{1,0,1,1,1,1,1},</a:t>
            </a:r>
          </a:p>
          <a:p>
            <a:r>
              <a:rPr lang="en-US" altLang="ko-KR" sz="2400" dirty="0"/>
              <a:t>{1,1,1,0,0,0,0},{1,1,1,1,1,1,1},{1,1,1,0,0,1,1}};</a:t>
            </a:r>
          </a:p>
          <a:p>
            <a:r>
              <a:rPr lang="en-US" altLang="ko-KR" sz="2400" dirty="0"/>
              <a:t>int j;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D3927-DA1A-4118-B4C4-3CAAB9D6FE55}"/>
              </a:ext>
            </a:extLst>
          </p:cNvPr>
          <p:cNvSpPr txBox="1"/>
          <p:nvPr/>
        </p:nvSpPr>
        <p:spPr>
          <a:xfrm>
            <a:off x="838200" y="4427952"/>
            <a:ext cx="5370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btSerial.begin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for (int </a:t>
            </a:r>
            <a:r>
              <a:rPr lang="en-US" altLang="ko-KR" sz="2400" dirty="0" err="1"/>
              <a:t>i;i</a:t>
            </a:r>
            <a:r>
              <a:rPr lang="en-US" altLang="ko-KR" sz="2400" dirty="0"/>
              <a:t>&lt;7;i++)</a:t>
            </a:r>
          </a:p>
          <a:p>
            <a:r>
              <a:rPr lang="en-US" altLang="ko-KR" sz="2400" dirty="0"/>
              <a:t> {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segPins</a:t>
            </a:r>
            <a:r>
              <a:rPr lang="en-US" altLang="ko-KR" sz="2400" dirty="0"/>
              <a:t>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],OUTPUT);}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5CDFA-073C-461F-A46E-E039B29C480E}"/>
              </a:ext>
            </a:extLst>
          </p:cNvPr>
          <p:cNvSpPr txBox="1"/>
          <p:nvPr/>
        </p:nvSpPr>
        <p:spPr>
          <a:xfrm>
            <a:off x="6459020" y="911869"/>
            <a:ext cx="572304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en-US" altLang="ko-KR" sz="2000" dirty="0" err="1"/>
              <a:t>SoftwareSerial.h</a:t>
            </a:r>
            <a:r>
              <a:rPr lang="en-US" altLang="ko-KR" sz="2000" dirty="0"/>
              <a:t> </a:t>
            </a:r>
            <a:r>
              <a:rPr lang="ko-KR" altLang="en-US" sz="2000" dirty="0"/>
              <a:t>라이브러리 추가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블루투스  송수신 </a:t>
            </a:r>
            <a:r>
              <a:rPr lang="en-US" altLang="ko-KR" sz="2000" dirty="0"/>
              <a:t>2,3</a:t>
            </a:r>
            <a:r>
              <a:rPr lang="ko-KR" altLang="en-US" sz="2000" dirty="0"/>
              <a:t>번 핀에 연결</a:t>
            </a:r>
            <a:r>
              <a:rPr lang="en-US" altLang="ko-KR" sz="2000" dirty="0"/>
              <a:t>(RX = 2, TX=3)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세그먼트에 </a:t>
            </a:r>
            <a:r>
              <a:rPr lang="en-US" altLang="ko-KR" sz="2000" dirty="0"/>
              <a:t>7</a:t>
            </a:r>
            <a:r>
              <a:rPr lang="ko-KR" altLang="en-US" sz="2000" dirty="0"/>
              <a:t>개의 핀 연결 </a:t>
            </a:r>
            <a:r>
              <a:rPr lang="en-US" altLang="ko-KR" sz="2000" dirty="0"/>
              <a:t>(a ~ g)</a:t>
            </a:r>
          </a:p>
          <a:p>
            <a:r>
              <a:rPr lang="en-US" altLang="ko-KR" sz="2000" dirty="0"/>
              <a:t>// 0~9</a:t>
            </a:r>
            <a:r>
              <a:rPr lang="ko-KR" altLang="en-US" sz="2000" dirty="0"/>
              <a:t>까지 각</a:t>
            </a:r>
            <a:r>
              <a:rPr lang="en-US" altLang="ko-KR" sz="2000" dirty="0"/>
              <a:t> </a:t>
            </a:r>
            <a:r>
              <a:rPr lang="ko-KR" altLang="en-US" sz="2000" dirty="0"/>
              <a:t>숫자에 따른 세그먼트 </a:t>
            </a:r>
            <a:r>
              <a:rPr lang="en-US" altLang="ko-KR" sz="2000" dirty="0"/>
              <a:t>7</a:t>
            </a:r>
            <a:r>
              <a:rPr lang="ko-KR" altLang="en-US" sz="2000" dirty="0"/>
              <a:t>핀에 출력 값</a:t>
            </a:r>
            <a:endParaRPr lang="en-US" altLang="ko-KR" sz="2000" dirty="0"/>
          </a:p>
          <a:p>
            <a:r>
              <a:rPr lang="en-US" altLang="ko-KR" sz="2000" dirty="0"/>
              <a:t>// 0</a:t>
            </a:r>
            <a:r>
              <a:rPr lang="ko-KR" altLang="en-US" sz="2000" dirty="0"/>
              <a:t>일 경우</a:t>
            </a:r>
            <a:endParaRPr lang="en-US" altLang="ko-KR" sz="2000" dirty="0"/>
          </a:p>
          <a:p>
            <a:r>
              <a:rPr lang="en-US" altLang="ko-KR" sz="2000" dirty="0"/>
              <a:t>// 1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2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3</a:t>
            </a:r>
            <a:r>
              <a:rPr lang="ko-KR" altLang="en-US" sz="2000" dirty="0"/>
              <a:t>일 경우</a:t>
            </a:r>
            <a:endParaRPr lang="en-US" altLang="ko-KR" sz="2000" dirty="0"/>
          </a:p>
          <a:p>
            <a:r>
              <a:rPr lang="en-US" altLang="ko-KR" sz="2000" dirty="0"/>
              <a:t>// 4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5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6</a:t>
            </a:r>
            <a:r>
              <a:rPr lang="ko-KR" altLang="en-US" sz="2000" dirty="0"/>
              <a:t>일 경우</a:t>
            </a:r>
            <a:endParaRPr lang="en-US" altLang="ko-KR" sz="2000" dirty="0"/>
          </a:p>
          <a:p>
            <a:r>
              <a:rPr lang="en-US" altLang="ko-KR" sz="2000" dirty="0"/>
              <a:t>// 7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8</a:t>
            </a:r>
            <a:r>
              <a:rPr lang="ko-KR" altLang="en-US" sz="2000" dirty="0"/>
              <a:t>일 경우</a:t>
            </a:r>
            <a:r>
              <a:rPr lang="en-US" altLang="ko-KR" sz="2000" dirty="0"/>
              <a:t>, 9</a:t>
            </a:r>
            <a:r>
              <a:rPr lang="ko-KR" altLang="en-US" sz="2000" dirty="0"/>
              <a:t>일 경우</a:t>
            </a:r>
            <a:endParaRPr lang="en-US" altLang="ko-KR" sz="2000" dirty="0"/>
          </a:p>
          <a:p>
            <a:r>
              <a:rPr lang="en-US" altLang="ko-KR" sz="2000" dirty="0"/>
              <a:t>//  </a:t>
            </a:r>
            <a:r>
              <a:rPr lang="ko-KR" altLang="en-US" sz="2000" dirty="0"/>
              <a:t>변수 </a:t>
            </a:r>
            <a:r>
              <a:rPr lang="en-US" altLang="ko-KR" sz="2000" dirty="0"/>
              <a:t>j </a:t>
            </a:r>
            <a:r>
              <a:rPr lang="ko-KR" altLang="en-US" sz="2000" dirty="0"/>
              <a:t>선언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9FB08-19C8-461A-9353-AB1D3A605853}"/>
              </a:ext>
            </a:extLst>
          </p:cNvPr>
          <p:cNvSpPr txBox="1"/>
          <p:nvPr/>
        </p:nvSpPr>
        <p:spPr>
          <a:xfrm>
            <a:off x="6459020" y="4527298"/>
            <a:ext cx="5644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//</a:t>
            </a:r>
            <a:r>
              <a:rPr lang="ko-KR" altLang="en-US" sz="2000" dirty="0"/>
              <a:t> 초기화 설정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속도 </a:t>
            </a:r>
            <a:r>
              <a:rPr lang="en-US" altLang="ko-KR" sz="2000" dirty="0"/>
              <a:t>9600bps</a:t>
            </a:r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블루투스 시리얼 속도 </a:t>
            </a:r>
            <a:r>
              <a:rPr lang="en-US" altLang="ko-KR" sz="2000" dirty="0"/>
              <a:t>9600bps</a:t>
            </a:r>
          </a:p>
          <a:p>
            <a:r>
              <a:rPr lang="en-US" altLang="ko-KR" sz="2000" dirty="0"/>
              <a:t>// 0</a:t>
            </a:r>
            <a:r>
              <a:rPr lang="ko-KR" altLang="en-US" sz="2000" dirty="0"/>
              <a:t>에서 </a:t>
            </a:r>
            <a:r>
              <a:rPr lang="en-US" altLang="ko-KR" sz="2000" dirty="0"/>
              <a:t>1</a:t>
            </a:r>
            <a:r>
              <a:rPr lang="ko-KR" altLang="en-US" sz="2000" dirty="0"/>
              <a:t>씩 증가하면서 </a:t>
            </a:r>
            <a:r>
              <a:rPr lang="en-US" altLang="ko-KR" sz="2000" dirty="0"/>
              <a:t>7</a:t>
            </a:r>
            <a:r>
              <a:rPr lang="ko-KR" altLang="en-US" sz="2000" dirty="0"/>
              <a:t>미만까지 중괄호 반복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segPins</a:t>
            </a:r>
            <a:r>
              <a:rPr lang="en-US" altLang="ko-KR" sz="2000" dirty="0"/>
              <a:t>[7]</a:t>
            </a:r>
            <a:r>
              <a:rPr lang="ko-KR" altLang="en-US" sz="2000" dirty="0"/>
              <a:t>의 배열을 각각 출력 핀으로 사용 선언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7107D-434B-47EC-B975-EC2803D6C8A4}"/>
              </a:ext>
            </a:extLst>
          </p:cNvPr>
          <p:cNvSpPr txBox="1"/>
          <p:nvPr/>
        </p:nvSpPr>
        <p:spPr>
          <a:xfrm>
            <a:off x="332691" y="1094749"/>
            <a:ext cx="71752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void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(int j){</a:t>
            </a:r>
          </a:p>
          <a:p>
            <a:r>
              <a:rPr lang="en-US" altLang="ko-KR" sz="2400" dirty="0"/>
              <a:t>  for(int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=0;i&lt;7;i++)</a:t>
            </a:r>
          </a:p>
          <a:p>
            <a:r>
              <a:rPr lang="en-US" altLang="ko-KR" sz="2400" dirty="0"/>
              <a:t>  {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 (</a:t>
            </a:r>
            <a:r>
              <a:rPr lang="en-US" altLang="ko-KR" sz="2400" dirty="0" err="1"/>
              <a:t>segPins</a:t>
            </a:r>
            <a:r>
              <a:rPr lang="en-US" altLang="ko-KR" sz="2400" dirty="0"/>
              <a:t>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], </a:t>
            </a:r>
            <a:r>
              <a:rPr lang="en-US" altLang="ko-KR" sz="2400" dirty="0" err="1"/>
              <a:t>degData</a:t>
            </a:r>
            <a:r>
              <a:rPr lang="en-US" altLang="ko-KR" sz="2400" dirty="0"/>
              <a:t>[j][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]);}</a:t>
            </a:r>
          </a:p>
          <a:p>
            <a:endParaRPr lang="en-US" altLang="ko-KR" sz="2400" dirty="0"/>
          </a:p>
          <a:p>
            <a:r>
              <a:rPr lang="en-US" altLang="ko-KR" sz="2400" dirty="0"/>
              <a:t>delay(1000);</a:t>
            </a:r>
          </a:p>
          <a:p>
            <a:r>
              <a:rPr lang="en-US" altLang="ko-KR" sz="2400" dirty="0"/>
              <a:t>}</a:t>
            </a:r>
          </a:p>
          <a:p>
            <a:endParaRPr lang="en-US" altLang="ko-KR" sz="2400" dirty="0"/>
          </a:p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btSerial.available</a:t>
            </a:r>
            <a:r>
              <a:rPr lang="en-US" altLang="ko-KR" sz="2400" dirty="0"/>
              <a:t>()&gt;0)</a:t>
            </a:r>
          </a:p>
          <a:p>
            <a:r>
              <a:rPr lang="en-US" altLang="ko-KR" sz="2400" dirty="0"/>
              <a:t> {</a:t>
            </a:r>
          </a:p>
          <a:p>
            <a:r>
              <a:rPr lang="en-US" altLang="ko-KR" sz="2400" dirty="0"/>
              <a:t>  byte 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btSerial.read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==1){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1");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(1);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7597-0E63-4180-8D7A-A6A75039747A}"/>
              </a:ext>
            </a:extLst>
          </p:cNvPr>
          <p:cNvSpPr txBox="1"/>
          <p:nvPr/>
        </p:nvSpPr>
        <p:spPr>
          <a:xfrm>
            <a:off x="5786785" y="1094749"/>
            <a:ext cx="62311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en-US" altLang="ko-KR" sz="2000" dirty="0"/>
              <a:t> </a:t>
            </a:r>
            <a:r>
              <a:rPr lang="ko-KR" altLang="en-US" sz="2000" dirty="0"/>
              <a:t>를 함수 선언</a:t>
            </a:r>
            <a:endParaRPr lang="en-US" altLang="ko-KR" sz="2000" dirty="0"/>
          </a:p>
          <a:p>
            <a:r>
              <a:rPr lang="en-US" altLang="ko-KR" sz="2000" dirty="0"/>
              <a:t>// 0</a:t>
            </a:r>
            <a:r>
              <a:rPr lang="ko-KR" altLang="en-US" sz="2000" dirty="0"/>
              <a:t>에서 </a:t>
            </a:r>
            <a:r>
              <a:rPr lang="en-US" altLang="ko-KR" sz="2000" dirty="0"/>
              <a:t>1</a:t>
            </a:r>
            <a:r>
              <a:rPr lang="ko-KR" altLang="en-US" sz="2000" dirty="0"/>
              <a:t>씩 증가하여 </a:t>
            </a:r>
            <a:r>
              <a:rPr lang="en-US" altLang="ko-KR" sz="2000" dirty="0"/>
              <a:t>7</a:t>
            </a:r>
            <a:r>
              <a:rPr lang="ko-KR" altLang="en-US" sz="2000" dirty="0"/>
              <a:t>미만까지 중괄호 반복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소괄호 에 변수 값을 넣어 해당하는 조건을 반복하여</a:t>
            </a:r>
            <a:endParaRPr lang="en-US" altLang="ko-KR" sz="2000" dirty="0"/>
          </a:p>
          <a:p>
            <a:r>
              <a:rPr lang="ko-KR" altLang="en-US" sz="2000" dirty="0"/>
              <a:t>출력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en-US" altLang="ko-KR" sz="2000" dirty="0"/>
              <a:t>//1</a:t>
            </a:r>
            <a:r>
              <a:rPr lang="ko-KR" altLang="en-US" sz="2000" dirty="0"/>
              <a:t>초 지연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F7C75-2858-49D9-910B-178A0B489530}"/>
              </a:ext>
            </a:extLst>
          </p:cNvPr>
          <p:cNvSpPr txBox="1"/>
          <p:nvPr/>
        </p:nvSpPr>
        <p:spPr>
          <a:xfrm>
            <a:off x="5786785" y="3710365"/>
            <a:ext cx="6405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무한루프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블루투스로 부터 값이 들어온다면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블루투스로 부터 들어온 값을 읽어 </a:t>
            </a:r>
            <a:r>
              <a:rPr lang="en-US" altLang="ko-KR" sz="2000" dirty="0" err="1"/>
              <a:t>phone_data</a:t>
            </a:r>
            <a:r>
              <a:rPr lang="ko-KR" altLang="en-US" sz="2000" dirty="0"/>
              <a:t>에 입력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1</a:t>
            </a:r>
            <a:r>
              <a:rPr lang="ko-KR" altLang="en-US" sz="2000" dirty="0"/>
              <a:t>이라면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1”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1</a:t>
            </a:r>
            <a:r>
              <a:rPr lang="ko-KR" altLang="en-US" sz="2000" dirty="0"/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217838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7107D-434B-47EC-B975-EC2803D6C8A4}"/>
              </a:ext>
            </a:extLst>
          </p:cNvPr>
          <p:cNvSpPr txBox="1"/>
          <p:nvPr/>
        </p:nvSpPr>
        <p:spPr>
          <a:xfrm>
            <a:off x="332691" y="911869"/>
            <a:ext cx="71752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==2){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2");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(2);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==3){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3");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(3);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==4){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4");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(4);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phone_data</a:t>
            </a:r>
            <a:r>
              <a:rPr lang="en-US" altLang="ko-KR" sz="2400" dirty="0"/>
              <a:t>==5){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("Number 5");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digFND</a:t>
            </a:r>
            <a:r>
              <a:rPr lang="en-US" altLang="ko-KR" sz="2400" dirty="0"/>
              <a:t>(5);</a:t>
            </a:r>
          </a:p>
          <a:p>
            <a:r>
              <a:rPr lang="en-US" altLang="ko-KR" sz="2400" dirty="0"/>
              <a:t>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F7C75-2858-49D9-910B-178A0B489530}"/>
              </a:ext>
            </a:extLst>
          </p:cNvPr>
          <p:cNvSpPr txBox="1"/>
          <p:nvPr/>
        </p:nvSpPr>
        <p:spPr>
          <a:xfrm>
            <a:off x="5407992" y="913186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2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2”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2</a:t>
            </a:r>
            <a:r>
              <a:rPr lang="ko-KR" altLang="en-US" sz="2000" dirty="0"/>
              <a:t>을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79D1B-5218-438E-8306-A18ACA399FC0}"/>
              </a:ext>
            </a:extLst>
          </p:cNvPr>
          <p:cNvSpPr txBox="1"/>
          <p:nvPr/>
        </p:nvSpPr>
        <p:spPr>
          <a:xfrm>
            <a:off x="5365415" y="2390514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3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3”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3</a:t>
            </a:r>
            <a:r>
              <a:rPr lang="ko-KR" altLang="en-US" sz="2000" dirty="0"/>
              <a:t>을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2C926-A2BD-4834-B3F1-9A74418216CB}"/>
              </a:ext>
            </a:extLst>
          </p:cNvPr>
          <p:cNvSpPr txBox="1"/>
          <p:nvPr/>
        </p:nvSpPr>
        <p:spPr>
          <a:xfrm>
            <a:off x="5365414" y="3863359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4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4”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4</a:t>
            </a:r>
            <a:r>
              <a:rPr lang="ko-KR" altLang="en-US" sz="2000" dirty="0"/>
              <a:t>을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D131B-6064-425E-BD70-9A6F90CE9CC9}"/>
              </a:ext>
            </a:extLst>
          </p:cNvPr>
          <p:cNvSpPr txBox="1"/>
          <p:nvPr/>
        </p:nvSpPr>
        <p:spPr>
          <a:xfrm>
            <a:off x="5365413" y="5336204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// </a:t>
            </a:r>
            <a:r>
              <a:rPr lang="ko-KR" altLang="en-US" sz="2000" dirty="0"/>
              <a:t>값이 </a:t>
            </a:r>
            <a:r>
              <a:rPr lang="en-US" altLang="ko-KR" sz="2000" dirty="0"/>
              <a:t>5</a:t>
            </a:r>
            <a:r>
              <a:rPr lang="ko-KR" altLang="en-US" sz="2000" dirty="0"/>
              <a:t>라면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ko-KR" altLang="en-US" sz="2000" dirty="0"/>
              <a:t>시리얼 모니터에 </a:t>
            </a:r>
            <a:r>
              <a:rPr lang="en-US" altLang="ko-KR" sz="2000" dirty="0"/>
              <a:t>“Number 5”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r>
              <a:rPr lang="en-US" altLang="ko-KR" sz="2000" dirty="0"/>
              <a:t>// </a:t>
            </a:r>
            <a:r>
              <a:rPr lang="en-US" altLang="ko-KR" sz="2000" dirty="0" err="1"/>
              <a:t>digFND</a:t>
            </a:r>
            <a:r>
              <a:rPr lang="ko-KR" altLang="en-US" sz="2000" dirty="0"/>
              <a:t>함수의 변수에 </a:t>
            </a:r>
            <a:r>
              <a:rPr lang="en-US" altLang="ko-KR" sz="2000" dirty="0"/>
              <a:t>5</a:t>
            </a:r>
            <a:r>
              <a:rPr lang="ko-KR" altLang="en-US" sz="2000" dirty="0"/>
              <a:t>을 입력</a:t>
            </a:r>
          </a:p>
        </p:txBody>
      </p:sp>
    </p:spTree>
    <p:extLst>
      <p:ext uri="{BB962C8B-B14F-4D97-AF65-F5344CB8AC3E}">
        <p14:creationId xmlns:p14="http://schemas.microsoft.com/office/powerpoint/2010/main" val="97438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1606</Words>
  <Application>Microsoft Office PowerPoint</Application>
  <PresentationFormat>와이드스크린</PresentationFormat>
  <Paragraphs>341</Paragraphs>
  <Slides>22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함초롬바탕</vt:lpstr>
      <vt:lpstr>Arial</vt:lpstr>
      <vt:lpstr>Calibri</vt:lpstr>
      <vt:lpstr>Calibri Light</vt:lpstr>
      <vt:lpstr>Office Theme</vt:lpstr>
      <vt:lpstr>1_Office Theme</vt:lpstr>
      <vt:lpstr>캡스톤 기초 설계 - 10주차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80</cp:revision>
  <dcterms:created xsi:type="dcterms:W3CDTF">2020-04-29T03:31:44Z</dcterms:created>
  <dcterms:modified xsi:type="dcterms:W3CDTF">2020-05-27T05:32:09Z</dcterms:modified>
</cp:coreProperties>
</file>